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4630400" cy="8229600"/>
  <p:notesSz cx="8229600" cy="146304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unito Semi Bold" panose="020B0600000101010101" charset="0"/>
      <p:regular r:id="rId57"/>
    </p:embeddedFont>
    <p:embeddedFont>
      <p:font typeface="PT Sans" panose="020B0600000101010101" charset="0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5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420654"/>
            <a:ext cx="7163514" cy="22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의료진의 아동학대 신고 현황과 과제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141946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의료진의 아동학대 신고 시스템에는 여러 한계점이 있습니다. 이 발표에서는 현황, 문제점, 그리고 개선 방안을 살펴보겠습니다.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087308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094928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5818584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3683" y="843082"/>
            <a:ext cx="7108627" cy="751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신고 의무제도 개선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93683" y="2264331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2753" y="2371249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723430" y="2264331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자동 계산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723430" y="2792849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AI가 아동학대 확률을 자동으로 계산하여 일정 수치 이상일 때 전문 기관에 연락합니다.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93683" y="4152543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2753" y="4259461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723430" y="4152543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 부담 감소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723430" y="4681061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의료진은 신고로 인한 부담이 줄어들어 진료에 더욱 집중할 수 있습니다.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893683" y="6040755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72753" y="6147673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723430" y="6040755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객관적 데이터 제공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723430" y="6569273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객관적인 데이터를 제공하여 아동학대 의심 사례에 대한 명확한 근거를 제시합니다.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판정 기준 개선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기준의 한계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현재 아동학대 선별 기준에는 주관적 요소가 개입할 여지가 큽니다.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AI의 장점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다양한 변수 사이의 연관성을 분석하고, 인간이 놓칠 수 있는 특징을 활용합니다.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객관적 판정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기존 기준보다 객관적이고 신뢰성 있는 판정을 제공하며, 수치화된 근거를 제시합니다.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399" y="684371"/>
            <a:ext cx="559558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AI 선행연구 분석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52605" y="1644968"/>
            <a:ext cx="30480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80669" y="2116217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324540" y="1888212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6226" y="1978819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757517" y="1861185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연구 현황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57517" y="2308979"/>
            <a:ext cx="611588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1985년부터 2023년까지 413편의 논문 중 7편이 최종 선별되었습니다.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0669" y="3904893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540" y="3676888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6226" y="3767495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757517" y="3649861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데이터셋 다양성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757517" y="4097655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영상, EMR, 내원 시 특징 등 다양한 데이터셋을 활용했습니다.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0669" y="5347454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540" y="5119449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6226" y="5210056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757517" y="5092422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모델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757517" y="5540216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CNN, 자연어 처리 등 다양한 AI 모델이 사용되었습니다.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80669" y="6790015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6324540" y="6562011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76226" y="6652617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757517" y="6534983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한계점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757517" y="6982778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대부분 단일 병원 데이터로, 일반화 가능성이 낮았습니다.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95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2734" y="4020979"/>
            <a:ext cx="7503438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멍 분석을 통한 아동학대 판별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34" y="5191839"/>
            <a:ext cx="659130" cy="6591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734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위치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22734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발달 단계와 일반적 사고 위치를 고려합니다.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789" y="5191839"/>
            <a:ext cx="659130" cy="6591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7789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크기와 개수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217789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크기와 개수는 학대 여부와 관련이 있습니다.</a:t>
            </a:r>
            <a:endParaRPr lang="en-US" sz="2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844" y="5191839"/>
            <a:ext cx="659130" cy="6591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2844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모양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12844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특정 모양의 멍은 학대 가능성을 높입니다.</a:t>
            </a:r>
            <a:endParaRPr lang="en-US" sz="2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898" y="5191839"/>
            <a:ext cx="659130" cy="6591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7898" y="6114574"/>
            <a:ext cx="289976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색깔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07898" y="6660356"/>
            <a:ext cx="2899767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색깔로 손상 시기를 추정할 수 있습니다.</a:t>
            </a:r>
            <a:endParaRPr lang="en-US" sz="2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022" y="800457"/>
            <a:ext cx="609064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표정과 발화를 통한 감정 분석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022" y="1750814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838" y="1987629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조기 감정 인식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85838" y="2430661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6개월부터 아동은 얼굴 표정으로 감정을 표현하고 인식할 수 있습니다.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9022" y="3223855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5838" y="3460671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학대 아동의 특징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85838" y="3903702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학대받은 아동은 과도한 두려움, 불안, 억제된 감정 표현을 보입니다.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022" y="4696897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838" y="4933712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신경 발달 변화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5838" y="5376743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 경험은 아동의 감정 처리 방식에 변화를 초래합니다.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9022" y="6169938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5838" y="6406753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말투 분석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85838" y="6849785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학대받은 아동은 말투에서도 불안, 두려움, 분노를 더 많이 드러냅니다.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95095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기본 특성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207538"/>
            <a:ext cx="7163514" cy="5071110"/>
          </a:xfrm>
          <a:prstGeom prst="roundRect">
            <a:avLst>
              <a:gd name="adj" fmla="val 83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222778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400062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400062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발달 단계와 관련된 중요 정보 제공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482935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660219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성별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660219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 유형과 빈도의 차이 분석에 활용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743093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92037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키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920377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성장 발달 분석의 중요 지표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6003250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6180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체중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6180534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영양 상태 및 전반적 건강 상태 평가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X-ray 판독문 활용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평가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X-ray는 응급 상황에서 아동의 상태를 빠르게 평가하는 데 사용됩니다.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다양한 진단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골절, 탈구, 감염 등 다양한 상태를 진단할 수 있습니다.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분석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시스템은 X-ray 데이터를 분석하여 아동학대의 징후를 찾아낼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420654"/>
            <a:ext cx="7163514" cy="22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선별 AI 모델 아이세이프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476643" y="4141946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응급실과 외상외과에서 0-17세 아동의 학대 의심률을 판단하는 AI 모델입니다. EMR 데이터, 체크리스트, 영상 분석 결과를 입력으로 사용합니다.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476643" y="6087308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63" y="6094928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0765" y="5818584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22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입력 과정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7508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0235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781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76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1737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EMR 데이터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1737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기본 특성, X-ray 판독문, 혈액 검사 결과를 자동 추출합니다.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35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781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576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737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체크리스트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1737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위치, 개수, 크기 등을 의료진이 입력합니다.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35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781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576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737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영상 분석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1737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얼굴 표정과 발화를 5가지 감정으로 수치화합니다.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804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6428" y="4124087"/>
            <a:ext cx="6363057" cy="795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50"/>
              </a:lnSpc>
              <a:buNone/>
            </a:pPr>
            <a:r>
              <a:rPr lang="en-US" sz="5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문진 정보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946428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36094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1825228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10개 문항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825228" y="6189107"/>
            <a:ext cx="3186827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손상 원인, 의식 상태, 보호자 유형 등을 확인합니다.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5282446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2113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000" dirty="0"/>
          </a:p>
        </p:txBody>
      </p:sp>
      <p:sp>
        <p:nvSpPr>
          <p:cNvPr id="10" name="Text 7"/>
          <p:cNvSpPr/>
          <p:nvPr/>
        </p:nvSpPr>
        <p:spPr>
          <a:xfrm>
            <a:off x="6161246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응답 형식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6161246" y="6189107"/>
            <a:ext cx="3186827" cy="1297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텍스트, 예/아니오/유보 선택, 카테고리 선택으로 구성됩니다.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9618464" y="5629275"/>
            <a:ext cx="608409" cy="608409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8131" y="5742503"/>
            <a:ext cx="22907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000" dirty="0"/>
          </a:p>
        </p:txBody>
      </p:sp>
      <p:sp>
        <p:nvSpPr>
          <p:cNvPr id="14" name="Text 11"/>
          <p:cNvSpPr/>
          <p:nvPr/>
        </p:nvSpPr>
        <p:spPr>
          <a:xfrm>
            <a:off x="10497264" y="5629275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진행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497264" y="6189107"/>
            <a:ext cx="3186827" cy="865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 내 아동학대 폼을 통해 빠르게 정보를 수집합니다.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22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신고 현황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7508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0235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781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76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1737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2022년 신고 접수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1737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총 46,103건의 아동학대 신고 접수. 의심 사례는 44,531건.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35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781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576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1737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의무자 비율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1737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의무자에 의한 신고는 16,149건(36.3%).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35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781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576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737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 비율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1737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의료인 및 의료기사에 의한 신고는 424건(1%)에 불과.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381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2620" y="4194572"/>
            <a:ext cx="7656552" cy="809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조기 발견의 중요성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962620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68135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 보호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268135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신체적, 정신적 건강을 최대한 보호할 수 있습니다.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5289352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94866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사회경제적 비용 절감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5594866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연간 수천억 원에서 수십조 원까지 절감 가능합니다.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9616083" y="5416153"/>
            <a:ext cx="4051697" cy="2060615"/>
          </a:xfrm>
          <a:prstGeom prst="roundRect">
            <a:avLst>
              <a:gd name="adj" fmla="val 20023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21597" y="5721668"/>
            <a:ext cx="3235881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지속 가능한 발전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9921597" y="6291143"/>
            <a:ext cx="3440668" cy="880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사회 전체의 발전과 직결되는 중요한 의의가 있습니다.</a:t>
            </a:r>
            <a:endParaRPr lang="en-US" sz="21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판정의 객관성 증가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종합적 고려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다양한 지표를 종합적으로 평가하여 아동학대 가능성을 판단합니다.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개별 계산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 지표에 따른 아동학대 가능성을 개별적으로 계산합니다.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균형 잡힌 결론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모든 관련 지표를 고려하여 균형 잡힌 결론을 도출합니다.</a:t>
            </a:r>
            <a:endParaRPr lang="en-US" sz="2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51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제도의 효율성 증가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15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근거 제시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1584" y="2488525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가능성이 높다고 판단한 근거를 제시합니다.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15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심의 효율화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15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심의기구의 부담을 줄이고 절차의 효율성을 높입니다.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1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15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자원 최적화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15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실제 위험에 처한 아이들에게 더 많은 인력을 투입할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263" y="604480"/>
            <a:ext cx="517207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 부담 완화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1580674"/>
            <a:ext cx="549473" cy="549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263" y="234993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안전 보장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263" y="280499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AI를 통해 의료인의 신변 안전을 보장합니다.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63" y="3815953"/>
            <a:ext cx="549473" cy="5494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263" y="4585216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심적 부담 감소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263" y="504027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객관적인 AI 판단으로 의료인의 심적 부담을 줄입니다.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63" y="6051233"/>
            <a:ext cx="549473" cy="5494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263" y="6820495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신고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263" y="7275552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AI를 활용해 신속하고 효율적인 신고가 가능합니다.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95095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연구 및 교육 활용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207538"/>
            <a:ext cx="7163514" cy="5071110"/>
          </a:xfrm>
          <a:prstGeom prst="roundRect">
            <a:avLst>
              <a:gd name="adj" fmla="val 83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222778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400062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400062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전국 아동 대상 스크리닝 데이터 확보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482935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660219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모델 개선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660219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실제 사례 반영으로 AI 모델 성능 향상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743093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92037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새로운 발견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920377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아동학대와 관련된 새로운 위험 요인 발견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6003250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6180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정책 수립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6180534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기반 아동학대 근절 정책 수립</a:t>
            </a:r>
            <a:endParaRPr lang="en-US" sz="2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846415"/>
            <a:ext cx="7163514" cy="34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아이세이프: 아동학대 감지 AI 시스템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716185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표정, 발화, 멍, 기본 특성, 문진 정보, X-ray 분석을 통해 아동학대를 감지하는 AI 시스템입니다. 다양한 데이터를 활용하여 정확하고 신뢰할 수 있는 결과를 제공합니다.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661547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669167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6392823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168360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표정과 발화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743200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75120" y="2861786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396162" y="274320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멀티모달 AI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6162" y="3328987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표정과 발화를 동시에 분석하여 정확한 감정 판단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76643" y="4382929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75120" y="4501515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7396162" y="438292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한국어 지원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396162" y="4968716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한국어 소아 음성 데이터셋으로 fine-tuning 적용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476643" y="6022658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75120" y="6141244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7396162" y="6022658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실현 가능성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396162" y="6608445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기존 모델의 임베딩 활용으로 높은 실현 가능성</a:t>
            </a:r>
            <a:endParaRPr lang="en-US" sz="2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5826" y="704374"/>
            <a:ext cx="6022538" cy="752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Multi-MAE DER 모델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1264444" y="1840944"/>
            <a:ext cx="30480" cy="5684282"/>
          </a:xfrm>
          <a:prstGeom prst="roundRect">
            <a:avLst>
              <a:gd name="adj" fmla="val 125965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537156" y="2401491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991731" y="2128838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1277" y="2236113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687360" y="2096810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선택 이유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2687360" y="2626638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높은 민감도, 다양한 인종 데이터, 오픈 소스 라이선스, 간편한 훈련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537156" y="4518065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991731" y="4245412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1277" y="4352687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687360" y="4213384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활용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2687360" y="4743212"/>
            <a:ext cx="5560814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청소년 자유 대화 데이터베이스로 fine-tuning 진행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1537156" y="6225064"/>
            <a:ext cx="895826" cy="30480"/>
          </a:xfrm>
          <a:prstGeom prst="roundRect">
            <a:avLst>
              <a:gd name="adj" fmla="val 125965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991731" y="5952411"/>
            <a:ext cx="575905" cy="575905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71277" y="6059686"/>
            <a:ext cx="216813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687360" y="5920383"/>
            <a:ext cx="3011210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향후 계획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2687360" y="6450211"/>
            <a:ext cx="5560814" cy="819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네트워크 통해 아동-의료진 인터뷰 영상 데이터베이스 구축</a:t>
            </a:r>
            <a:endParaRPr lang="en-US"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9881" y="746284"/>
            <a:ext cx="6385679" cy="798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50"/>
              </a:lnSpc>
              <a:buNone/>
            </a:pPr>
            <a:r>
              <a:rPr lang="en-US" sz="5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멍 정보 분석</a:t>
            </a:r>
            <a:endParaRPr lang="en-US" sz="5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1" y="2087047"/>
            <a:ext cx="6161723" cy="38082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9881" y="6234470"/>
            <a:ext cx="3192780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EMR 폼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949881" y="6796326"/>
            <a:ext cx="6161723" cy="868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클릭과 간단한 수치 입력으로 멍의 위치, 개수, 장경, 모양 특이성 확인</a:t>
            </a:r>
            <a:endParaRPr lang="en-US" sz="2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678" y="2087047"/>
            <a:ext cx="6161842" cy="38082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8678" y="6234470"/>
            <a:ext cx="3192780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부위 분류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518678" y="6796326"/>
            <a:ext cx="6161842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머리, 팔, 다리, 몸통, 엉덩이로 분류하여 정보 입력</a:t>
            </a:r>
            <a:endParaRPr lang="en-US" sz="21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44560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기본 특성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501146"/>
            <a:ext cx="7163514" cy="3259931"/>
          </a:xfrm>
          <a:prstGeom prst="roundRect">
            <a:avLst>
              <a:gd name="adj" fmla="val 1302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516386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69367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69367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 이상의 정수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323749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501033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성별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501033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0(남성), 1(여성)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131112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308396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키 분위수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308396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0-1 사이 실수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4938474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5115758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체중 분위수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5115758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0-1 사이 실수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476643" y="6079331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 기록 바탕으로 4가지 지표 자동 입력. 성장 곡선 기반 데이터는 표준 성장도표 활용.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3444" y="694134"/>
            <a:ext cx="7377113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정인이 사건과 의료진 신고의 중요성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83444" y="2557463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66336" y="2840355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사건 개요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166336" y="3362920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2020년 10월 양천구 입양아 학대 사건 발생.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883444" y="4302085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66336" y="4584978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의료진의 역할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166336" y="5107543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사건 1달 전 소아청소년과 방문 시 아동학대 징후 발견 못함.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883444" y="6046708"/>
            <a:ext cx="7377113" cy="1492210"/>
          </a:xfrm>
          <a:prstGeom prst="roundRect">
            <a:avLst>
              <a:gd name="adj" fmla="val 25373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6336" y="6329601"/>
            <a:ext cx="296953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시스템의 한계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166336" y="6852166"/>
            <a:ext cx="6811328" cy="403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짧은 진료 시간 동안 아동학대 판별의 어려움 지적.</a:t>
            </a:r>
            <a:endParaRPr lang="en-US" sz="19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문진 정보 분석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설문지 구성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EMR에 통합된 간단한 질문으로 구성. 선택형 답변 또는 자유 텍스트 입력.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'예' 답변은 0, '아니오' 답변은 1로 인코딩. 유보는 전체 답변의 평균값 대입.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스피커 활용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면담 내용을 LLM으로 분석하여 의사에게 예상 답변 제공 고려.</a:t>
            </a:r>
            <a:endParaRPr lang="en-US" sz="1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X-ray 골절 분석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분석 대상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다발성 골절, 갈비뼈 골절, 대퇴골 골절, 두개골 골절 등 다양한 골절 유형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분석 방법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EMR에 기록된 X-ray 판독문을 입력으로 사용. Rule-based 알고리즘으로 분석.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처리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 부위별 골절 여부 자동 감지 및 수치화. 1*9 벡터로 XGBoost에 입력.</a:t>
            </a:r>
            <a:endParaRPr lang="en-US" sz="2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813" y="621268"/>
            <a:ext cx="5316617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향후 계획 및 전망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0813" y="1624608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9535" y="1873329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확장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9535" y="2341126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전향적 연구를 통해 실제 임상 데이터 수집 및 모델 훈련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813" y="3177183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535" y="3425904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기술 개선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535" y="3893701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스피커, 웹캠 도입으로 실시간 감정 분석 및 데이터 수집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813" y="4729758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9535" y="4978479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윤리적 고려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39535" y="5446276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환자 정보 보호를 위한 실시간 분석 및 결과만 저장하는 방식 도입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813" y="6282333"/>
            <a:ext cx="7562374" cy="1326713"/>
          </a:xfrm>
          <a:prstGeom prst="roundRect">
            <a:avLst>
              <a:gd name="adj" fmla="val 2554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9535" y="6531054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사회적 영향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9535" y="6998851"/>
            <a:ext cx="706493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조기 발견 및 예방에 기여, 의료진 의사결정 지원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846415"/>
            <a:ext cx="7163514" cy="3445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en-US" sz="7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아이세이프: AI 기반 아동학대 선별 시스템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4716185"/>
            <a:ext cx="7163514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아이세이프는 의료 환경에서 아동학대를 빠르게 선별하고 의료진의 판단을 돕는 AI 시스템입니다. 환자 데이터를 분석하여 아동학대 의심률을 산출합니다.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6661547"/>
            <a:ext cx="452676" cy="452676"/>
          </a:xfrm>
          <a:prstGeom prst="roundRect">
            <a:avLst>
              <a:gd name="adj" fmla="val 2019785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669167"/>
            <a:ext cx="437436" cy="4374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6392823"/>
            <a:ext cx="4499134" cy="990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7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94190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진단 검사 결과 활용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2516743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88720" y="2635329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909762" y="2516743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주요 검사 항목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909762" y="3102531"/>
            <a:ext cx="6243995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RBC, WBC, PLT, Hemoglobin, PT/INR, aPTT, AST/ALT/ALP, 전해질 등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90243" y="4609267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88720" y="4727853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1909762" y="4609267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형태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909762" y="5195054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1*19 벡터로 XGBoost 모델에 입력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90243" y="6248995"/>
            <a:ext cx="636627" cy="636627"/>
          </a:xfrm>
          <a:prstGeom prst="roundRect">
            <a:avLst>
              <a:gd name="adj" fmla="val 66669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88720" y="6367582"/>
            <a:ext cx="239673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1909762" y="6248995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확보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909762" y="6834783"/>
            <a:ext cx="62439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전향적 연구를 통해 실제 데이터 수집 예정</a:t>
            </a:r>
            <a:endParaRPr lang="en-US" sz="2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494" y="741045"/>
            <a:ext cx="6340673" cy="792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보안 및 개인정보 보호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6818471" y="1937861"/>
            <a:ext cx="30480" cy="5553313"/>
          </a:xfrm>
          <a:prstGeom prst="roundRect">
            <a:avLst>
              <a:gd name="adj" fmla="val 1326183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106364" y="2528888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530578" y="2240994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719530" y="2353866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950" dirty="0"/>
          </a:p>
        </p:txBody>
      </p:sp>
      <p:sp>
        <p:nvSpPr>
          <p:cNvPr id="8" name="Text 5"/>
          <p:cNvSpPr/>
          <p:nvPr/>
        </p:nvSpPr>
        <p:spPr>
          <a:xfrm>
            <a:off x="8315801" y="2207300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비식별화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315801" y="2765227"/>
            <a:ext cx="5371505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개인식별정보 제거 후 해시값으로 대체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7106364" y="4326136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530578" y="4038243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719530" y="4151114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950" dirty="0"/>
          </a:p>
        </p:txBody>
      </p:sp>
      <p:sp>
        <p:nvSpPr>
          <p:cNvPr id="13" name="Text 10"/>
          <p:cNvSpPr/>
          <p:nvPr/>
        </p:nvSpPr>
        <p:spPr>
          <a:xfrm>
            <a:off x="8315801" y="4004548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영상/음성 처리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8315801" y="4562475"/>
            <a:ext cx="5371505" cy="862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특징점 추출, 3D 아바타 변환, 음성 변조 등 기법 사용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7106364" y="6554391"/>
            <a:ext cx="943094" cy="30480"/>
          </a:xfrm>
          <a:prstGeom prst="roundRect">
            <a:avLst>
              <a:gd name="adj" fmla="val 1326183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530578" y="6266497"/>
            <a:ext cx="606266" cy="606266"/>
          </a:xfrm>
          <a:prstGeom prst="roundRect">
            <a:avLst>
              <a:gd name="adj" fmla="val 66674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719530" y="6379369"/>
            <a:ext cx="228243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950" dirty="0"/>
          </a:p>
        </p:txBody>
      </p:sp>
      <p:sp>
        <p:nvSpPr>
          <p:cNvPr id="18" name="Text 15"/>
          <p:cNvSpPr/>
          <p:nvPr/>
        </p:nvSpPr>
        <p:spPr>
          <a:xfrm>
            <a:off x="8315801" y="6232803"/>
            <a:ext cx="3170277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연합 학습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8315801" y="6790730"/>
            <a:ext cx="5371505" cy="431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내 일차 모델 학습 후 가중치만 공유</a:t>
            </a:r>
            <a:endParaRPr lang="en-US" sz="2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 현장 활용 방법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웹캠 영상, EMR 정보, 문진 결과 등 자동 수집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분석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 모델을 통한 아동학대 의심률 산출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결과 제시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의심률과 근거 제시, 필요시 자동 알림</a:t>
            </a:r>
            <a:endParaRPr lang="en-US" sz="19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3217" y="764619"/>
            <a:ext cx="6542603" cy="817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400"/>
              </a:lnSpc>
              <a:buNone/>
            </a:pPr>
            <a:r>
              <a:rPr lang="en-US" sz="5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확보 계획</a:t>
            </a:r>
            <a:endParaRPr lang="en-US" sz="5150" dirty="0"/>
          </a:p>
        </p:txBody>
      </p:sp>
      <p:sp>
        <p:nvSpPr>
          <p:cNvPr id="4" name="Shape 1"/>
          <p:cNvSpPr/>
          <p:nvPr/>
        </p:nvSpPr>
        <p:spPr>
          <a:xfrm>
            <a:off x="973217" y="1999417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81708" y="2307908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목표 데이터 규모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281708" y="2883694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약 10,000건의 케이스 (아동학대 100건 포함)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973217" y="3915013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81708" y="4223504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수집 기간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281708" y="4799290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5개 소아전문응급의료센터에서 2년 또는 4-5년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973217" y="5830610"/>
            <a:ext cx="7197566" cy="1637586"/>
          </a:xfrm>
          <a:prstGeom prst="roundRect">
            <a:avLst>
              <a:gd name="adj" fmla="val 25470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81708" y="6139101"/>
            <a:ext cx="3271242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표정/발화 데이터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281708" y="6714887"/>
            <a:ext cx="6580584" cy="444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약 40시간, 14,400개 라벨 확보 예정</a:t>
            </a:r>
            <a:endParaRPr lang="en-US" sz="21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033826"/>
            <a:ext cx="6891814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수익 모델: B2B 라이선스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290411"/>
            <a:ext cx="7163514" cy="2905363"/>
          </a:xfrm>
          <a:prstGeom prst="roundRect">
            <a:avLst>
              <a:gd name="adj" fmla="val 1460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3305651"/>
            <a:ext cx="7132320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5490" y="3482935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대상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156502" y="3482935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가격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33703" y="3482935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시장 규모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491883" y="4113014"/>
            <a:ext cx="7132320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775490" y="4290298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국내 응급실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156502" y="4290298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 $50,000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33703" y="4290298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최대 205억 원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491883" y="4920377"/>
            <a:ext cx="7132320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775490" y="5097661"/>
            <a:ext cx="180760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미국 응급실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56502" y="5097661"/>
            <a:ext cx="180379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 $50,000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533703" y="5097661"/>
            <a:ext cx="1807607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최대 3,245억 원</a:t>
            </a:r>
            <a:endParaRPr lang="en-US" sz="2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604480"/>
            <a:ext cx="5914192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정부 협력 및 공공 예산 활용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44" y="1580317"/>
            <a:ext cx="549354" cy="5493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544" y="234934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정부 정책 연계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544" y="2804160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예방 정책과 연계하여 전국적 보급 추진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44" y="3815001"/>
            <a:ext cx="549354" cy="5493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544" y="458402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비용 구조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544" y="5038844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 1인당 500원의 스크리닝 비용 제안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44" y="6049685"/>
            <a:ext cx="549354" cy="5493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544" y="6818709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협력 모델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544" y="7273528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정부 지원을 통한 지속 가능한 운영 모델 구축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415421"/>
            <a:ext cx="7264003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국내외 아동학대 신고 비교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한국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연간 소아 외상 응급실 방문 35만 명 중 100건 미만 신고.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미국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응급실 방문 소아 중 10%가 아동학대 피해자로 신고됨.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영국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653915"/>
            <a:ext cx="3755946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1.4~6.5%의 아동학대 신고율 보임.</a:t>
            </a:r>
            <a:endParaRPr lang="en-US" sz="2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415421"/>
            <a:ext cx="7439739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확장 및 부가 서비스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글로벌 시장 진출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653915"/>
            <a:ext cx="597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미국 등 선진국 시장 진출로 TAM 3,380억 원 목표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67982" y="3954899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기반 서비스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667982" y="4653915"/>
            <a:ext cx="5979795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수집 데이터 활용한 보고서, 리스크 평가 등 부가 서비스 개발</a:t>
            </a:r>
            <a:endParaRPr lang="en-US" sz="2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0448" y="966192"/>
            <a:ext cx="7235904" cy="3318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700"/>
              </a:lnSpc>
              <a:buNone/>
            </a:pPr>
            <a:r>
              <a:rPr lang="en-US" sz="6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AI-SAFE: 아동학대 예방을 위한 혁신적 솔루션</a:t>
            </a:r>
            <a:endParaRPr lang="en-US" sz="6950" dirty="0"/>
          </a:p>
        </p:txBody>
      </p:sp>
      <p:sp>
        <p:nvSpPr>
          <p:cNvPr id="4" name="Text 1"/>
          <p:cNvSpPr/>
          <p:nvPr/>
        </p:nvSpPr>
        <p:spPr>
          <a:xfrm>
            <a:off x="6440448" y="4694039"/>
            <a:ext cx="7235904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의료기관에서 아동학대를 선별하고 예방하는 혁신적인 AI 솔루션입니다. 이 시스템은 의료진의 workflow를 고려하여 설계되었으며, 다양한 데이터를 활용해 정확한 판단을 돕습니다.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440448" y="6568202"/>
            <a:ext cx="436126" cy="436126"/>
          </a:xfrm>
          <a:prstGeom prst="roundRect">
            <a:avLst>
              <a:gd name="adj" fmla="val 209643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68" y="6575822"/>
            <a:ext cx="420886" cy="4208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2781" y="6309360"/>
            <a:ext cx="4333994" cy="953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6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5116" y="727829"/>
            <a:ext cx="6219944" cy="777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해외 적용 가능성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25116" y="2199084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10496" y="2309813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784152" y="2199084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유연한 설계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784152" y="2746415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해외 의료기관에도 적용 가능하도록 설계되었습니다.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925116" y="4153853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10496" y="4264581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784152" y="4153853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호환성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784152" y="4701183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주요 정보는 단순한 수치와 텍스트 형태로, 쉽게 수집 및 처리할 수 있습니다.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925116" y="6108621"/>
            <a:ext cx="594717" cy="594717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10496" y="6219349"/>
            <a:ext cx="223957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784152" y="6108621"/>
            <a:ext cx="3109913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현지화 가능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784152" y="6655951"/>
            <a:ext cx="643473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각국의 데이터에 맞게 fine-tuning하여 현지화할 수 있습니다.</a:t>
            </a:r>
            <a:endParaRPr lang="en-US" sz="20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6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281" y="3142655"/>
            <a:ext cx="6884551" cy="606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가정 폭력 및 학교 폭력으로의 확장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888"/>
            <a:ext cx="22860" cy="3606284"/>
          </a:xfrm>
          <a:prstGeom prst="roundRect">
            <a:avLst>
              <a:gd name="adj" fmla="val 135225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4965" y="4510088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703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27927" y="4376023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757374" y="4263866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기반 모델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281" y="4690467"/>
            <a:ext cx="546056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성인 데이터를 기반으로 구축된 모델을 활용합니다.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40335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951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927" y="5406271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448556" y="5294114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특화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448556" y="5720715"/>
            <a:ext cx="546056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 데이터로 fine-tuning하여 아동학대에 특화된 모델을 개발했습니다.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4965" y="6467594"/>
            <a:ext cx="721281" cy="22860"/>
          </a:xfrm>
          <a:prstGeom prst="roundRect">
            <a:avLst>
              <a:gd name="adj" fmla="val 1352256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7209"/>
            <a:ext cx="463629" cy="463629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27927" y="6333530"/>
            <a:ext cx="174546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757374" y="6221373"/>
            <a:ext cx="242447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확장 가능성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281" y="6647974"/>
            <a:ext cx="546056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다양한 폭력 유형에 맞춰 확장하여 가정 폭력과 학교 폭력 징후를 포착할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198096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연구의 한계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52044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CCTV/X-ray 활용 연구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219456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데이터 용량이 크고 다기관 검증이 어렵습니다. 의료진의 workflow 통합이 어렵습니다.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520440"/>
            <a:ext cx="3755946" cy="832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텍스트/실험실 데이터 활용 연구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635579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병원 협조 없이 사용하기 어렵고, EMR 회사의 협조 없이 통합이 어렵습니다.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520440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영미권 연구 한계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219456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대화 문맥과 진료 시간의 차이로 한국에 바로 적용하기 어렵습니다.</a:t>
            </a:r>
            <a:endParaRPr lang="en-US" sz="2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2938" y="688658"/>
            <a:ext cx="5892879" cy="736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의료인 신고율 개선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362938" y="1800820"/>
            <a:ext cx="7390924" cy="1881783"/>
          </a:xfrm>
          <a:prstGeom prst="roundRect">
            <a:avLst>
              <a:gd name="adj" fmla="val 19964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43807" y="2081689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 부담 감소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643807" y="2600206"/>
            <a:ext cx="6829187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자동으로 아동학대 전문 기관에 연결되는 시스템을 통해 의료인의 신고 부담을 줄입니다.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62938" y="3932992"/>
            <a:ext cx="7390924" cy="1881783"/>
          </a:xfrm>
          <a:prstGeom prst="roundRect">
            <a:avLst>
              <a:gd name="adj" fmla="val 19964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43807" y="4213860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판단 지원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643807" y="4732377"/>
            <a:ext cx="6829187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짧은 진료시간 동안 아동학대를 판단하는 데 도움이 되는 의심률 모델을 제공합니다.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2938" y="6065163"/>
            <a:ext cx="7390924" cy="1481018"/>
          </a:xfrm>
          <a:prstGeom prst="roundRect">
            <a:avLst>
              <a:gd name="adj" fmla="val 25366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43807" y="6346031"/>
            <a:ext cx="2946440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신변 보호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643807" y="6864548"/>
            <a:ext cx="6829187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의사의 단독 책임 부담을 줄이고 신변을 보호합니다.</a:t>
            </a:r>
            <a:endParaRPr lang="en-US" sz="19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구조의 차별점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종합적 접근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표정, 발화, 의료 정보, 진단 검사 결과 등을 종합적으로 고려합니다.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효율적 모델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XGBoost를 사용하여 의사결정 문제에 효율적으로 대응합니다.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경량화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 환경에서 가볍게 돌아갈 수 있는 모델을 지향합니다.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544" y="604480"/>
            <a:ext cx="5170765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현장 Workflow 고려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44" y="1580317"/>
            <a:ext cx="549354" cy="5493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544" y="2349341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EMR 활용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544" y="2804160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영상의학 판독문이나 CBC 결과 등 기존 EMR 데이터를 활용합니다.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544" y="3815001"/>
            <a:ext cx="549354" cy="5493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544" y="4584025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편리한 UI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544" y="5038844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멍과 같은 사항도 쉽게 입력할 수 있는 UI를 제공합니다.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544" y="6049685"/>
            <a:ext cx="549354" cy="5493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544" y="6818709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간편한 설문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544" y="7273528"/>
            <a:ext cx="7605713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긴 텍스트 작성 대신 선지 선택 방식의 설문을 사용합니다.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321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9997" y="4052292"/>
            <a:ext cx="6252448" cy="781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AI-SAFE의 미래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929997" y="5232202"/>
            <a:ext cx="12770406" cy="1549003"/>
          </a:xfrm>
          <a:prstGeom prst="roundRect">
            <a:avLst>
              <a:gd name="adj" fmla="val 2573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5237" y="5247442"/>
            <a:ext cx="12739926" cy="759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11104" y="5414486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국내 의료기관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4399836" y="5414486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해외 의료기관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84758" y="5414486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가정 폭력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769679" y="5414486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학교 폭력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945237" y="6006703"/>
            <a:ext cx="12739926" cy="759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211104" y="6173748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현재 적용 중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399836" y="6173748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확장 가능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584758" y="6173748"/>
            <a:ext cx="264604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연구 중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769679" y="6173748"/>
            <a:ext cx="264985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연구 중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29997" y="7080052"/>
            <a:ext cx="12770406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AI-SAFE는 아동학대를 넘어 다양한 사회 문제에 대응하는 종합적인 폭력 예방 솔루션으로 성장할 것입니다.</a:t>
            </a: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8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742" y="3827383"/>
            <a:ext cx="6953607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 신고 의무 제도의 한계점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4742" y="5091232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3929" y="5186363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2692" y="509123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신고의 어려움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2692" y="5561409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바쁜 진료 환경과 짧은 시간 내 아동학대 근거 파악 어려움.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5091232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7972" y="5186363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6735" y="509123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신변 안전 문제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6735" y="5561409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신고자 신변 보호의 현실적 한계와 가해자의 보복 우려.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4742" y="6407110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3929" y="6502241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2692" y="6407110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동기부여 부족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2692" y="6877288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후 사후 처리 경과를 알 수 없어 좋은 경험 축적 어려움.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786" y="6407110"/>
            <a:ext cx="510897" cy="510897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7972" y="6502241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6735" y="6407110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인식 부족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66735" y="6877288"/>
            <a:ext cx="5669042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아동학대 의무 교육 부족으로 신고 의무 인지 미흡.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263" y="604480"/>
            <a:ext cx="517207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아동학대의 영향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1580674"/>
            <a:ext cx="549473" cy="549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263" y="2349937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지적 발달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263" y="280499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지적장애, 언어장애 유발 가능.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63" y="3815953"/>
            <a:ext cx="549473" cy="5494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263" y="4585216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정서적 영향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263" y="5040273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대인관계 어려움, 정서적 후유증 발생.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63" y="6051233"/>
            <a:ext cx="549473" cy="5494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263" y="6820495"/>
            <a:ext cx="2586038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사회적 문제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263" y="7275552"/>
            <a:ext cx="760547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청소년기 탈선 및 범죄 가능성 증가.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32178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판정 기준: Escape Criteria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321010"/>
            <a:ext cx="7163514" cy="2452568"/>
          </a:xfrm>
          <a:prstGeom prst="roundRect">
            <a:avLst>
              <a:gd name="adj" fmla="val 1730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3336250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3513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병력의 일관성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3513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부상의 합리성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4143613"/>
            <a:ext cx="7133034" cy="807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432089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상호작용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432089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신체 검사 결과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950976"/>
            <a:ext cx="7133034" cy="807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512826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다른 부상의 존재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5128260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아동의 행동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76643" y="6091833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Louwers, et al.이 제시한 Escape Criteria는 6개 기준 중 하나라도 양성이면 보고.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050" y="613648"/>
            <a:ext cx="7581900" cy="131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선별 기준의 한계와 개선 방향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261116"/>
            <a:ext cx="1115854" cy="17854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31588" y="2484239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주관적 요소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31588" y="2946202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기준 판단 시 개인적 해석 필요.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4046577"/>
            <a:ext cx="1115854" cy="17854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31588" y="4269700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문화적 차이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31588" y="4731663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유럽 기준을 국내에 직접 적용하기 어려움.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" y="5832038"/>
            <a:ext cx="1115854" cy="17854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31588" y="6055162"/>
            <a:ext cx="262568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활용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231588" y="6517124"/>
            <a:ext cx="6131362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신고 의무 제도와 선별 기준의 한계 보완 가능성.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4048" y="966192"/>
            <a:ext cx="7235904" cy="3318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700"/>
              </a:lnSpc>
              <a:buNone/>
            </a:pPr>
            <a:r>
              <a:rPr lang="en-US" sz="6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 현장에서 AI를 활용한 아동학대 판별</a:t>
            </a:r>
            <a:endParaRPr lang="en-US" sz="6950" dirty="0"/>
          </a:p>
        </p:txBody>
      </p:sp>
      <p:sp>
        <p:nvSpPr>
          <p:cNvPr id="4" name="Text 1"/>
          <p:cNvSpPr/>
          <p:nvPr/>
        </p:nvSpPr>
        <p:spPr>
          <a:xfrm>
            <a:off x="954048" y="4694039"/>
            <a:ext cx="7235904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 진료 환경에서 AI를 활용하여 아동학대 신고 의무제도의 한계와 판정 기준의 문제점을 개선할 수 있습니다. AI는 객관적이고 일관된 판단을 제공하며, 의료진의 부담을 줄일 수 있습니다.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954048" y="6568202"/>
            <a:ext cx="436126" cy="436126"/>
          </a:xfrm>
          <a:prstGeom prst="roundRect">
            <a:avLst>
              <a:gd name="adj" fmla="val 209643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68" y="6575822"/>
            <a:ext cx="420886" cy="4208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6381" y="6309360"/>
            <a:ext cx="4333994" cy="953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2038</Words>
  <Application>Microsoft Office PowerPoint</Application>
  <PresentationFormat>사용자 지정</PresentationFormat>
  <Paragraphs>418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Nunito Semi Bold</vt:lpstr>
      <vt:lpstr>Calibri</vt:lpstr>
      <vt:lpstr>Arial</vt:lpstr>
      <vt:lpstr>PT Sans Bold</vt:lpstr>
      <vt:lpstr>맑은 고딕</vt:lpstr>
      <vt:lpstr>PT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2024-11-02T23:10:23Z</dcterms:created>
  <dcterms:modified xsi:type="dcterms:W3CDTF">2024-11-02T23:41:24Z</dcterms:modified>
</cp:coreProperties>
</file>